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5" r:id="rId2"/>
    <p:sldId id="270" r:id="rId3"/>
    <p:sldId id="271" r:id="rId4"/>
    <p:sldId id="280" r:id="rId5"/>
    <p:sldId id="273" r:id="rId6"/>
    <p:sldId id="282" r:id="rId7"/>
    <p:sldId id="294" r:id="rId8"/>
    <p:sldId id="295" r:id="rId9"/>
    <p:sldId id="296" r:id="rId10"/>
    <p:sldId id="297" r:id="rId11"/>
    <p:sldId id="298" r:id="rId12"/>
    <p:sldId id="299" r:id="rId13"/>
    <p:sldId id="293" r:id="rId14"/>
    <p:sldId id="290" r:id="rId15"/>
    <p:sldId id="300" r:id="rId16"/>
    <p:sldId id="267" r:id="rId1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4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4660"/>
  </p:normalViewPr>
  <p:slideViewPr>
    <p:cSldViewPr>
      <p:cViewPr>
        <p:scale>
          <a:sx n="75" d="100"/>
          <a:sy n="75" d="100"/>
        </p:scale>
        <p:origin x="-2700" y="-12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447A0-4ACC-45E9-A641-E75FC6951769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BF96F-9DC5-44BD-9FFD-2FC833B693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264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BA967-E079-471C-BBE7-9CEE71E6D6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586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D1A5F-7E85-4AE8-B721-51B20F2357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927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BF96F-9DC5-44BD-9FFD-2FC833B693F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667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E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7"/>
          <p:cNvSpPr/>
          <p:nvPr/>
        </p:nvSpPr>
        <p:spPr>
          <a:xfrm>
            <a:off x="0" y="1024529"/>
            <a:ext cx="9144000" cy="4118970"/>
          </a:xfrm>
          <a:custGeom>
            <a:avLst/>
            <a:gdLst/>
            <a:ahLst/>
            <a:cxnLst/>
            <a:rect l="l" t="t" r="r" b="b"/>
            <a:pathLst>
              <a:path w="9144000" h="4118970">
                <a:moveTo>
                  <a:pt x="9144000" y="0"/>
                </a:moveTo>
                <a:lnTo>
                  <a:pt x="9144000" y="4118970"/>
                </a:lnTo>
                <a:lnTo>
                  <a:pt x="0" y="4118970"/>
                </a:lnTo>
                <a:lnTo>
                  <a:pt x="0" y="32034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24336" y="1500014"/>
            <a:ext cx="3400128" cy="223224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15"/>
          <p:cNvSpPr/>
          <p:nvPr/>
        </p:nvSpPr>
        <p:spPr>
          <a:xfrm>
            <a:off x="0" y="260923"/>
            <a:ext cx="9144000" cy="4227934"/>
          </a:xfrm>
          <a:custGeom>
            <a:avLst/>
            <a:gdLst/>
            <a:ahLst/>
            <a:cxnLst/>
            <a:rect l="l" t="t" r="r" b="b"/>
            <a:pathLst>
              <a:path w="9144000" h="4227934">
                <a:moveTo>
                  <a:pt x="0" y="0"/>
                </a:moveTo>
                <a:lnTo>
                  <a:pt x="9144000" y="0"/>
                </a:lnTo>
                <a:lnTo>
                  <a:pt x="9144000" y="1024529"/>
                </a:lnTo>
                <a:lnTo>
                  <a:pt x="0" y="4227934"/>
                </a:lnTo>
                <a:close/>
              </a:path>
            </a:pathLst>
          </a:cu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15"/>
          <p:cNvSpPr/>
          <p:nvPr/>
        </p:nvSpPr>
        <p:spPr>
          <a:xfrm>
            <a:off x="0" y="0"/>
            <a:ext cx="9144000" cy="4227934"/>
          </a:xfrm>
          <a:custGeom>
            <a:avLst/>
            <a:gdLst/>
            <a:ahLst/>
            <a:cxnLst/>
            <a:rect l="l" t="t" r="r" b="b"/>
            <a:pathLst>
              <a:path w="9144000" h="4227934">
                <a:moveTo>
                  <a:pt x="0" y="0"/>
                </a:moveTo>
                <a:lnTo>
                  <a:pt x="9144000" y="0"/>
                </a:lnTo>
                <a:lnTo>
                  <a:pt x="9144000" y="1024529"/>
                </a:lnTo>
                <a:lnTo>
                  <a:pt x="0" y="4227934"/>
                </a:lnTo>
                <a:close/>
              </a:path>
            </a:pathLst>
          </a:cu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48491" y="3726631"/>
            <a:ext cx="1075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rgbClr val="3F4E65"/>
                </a:solidFill>
                <a:latin typeface="+mj-ea"/>
                <a:ea typeface="+mj-ea"/>
              </a:rPr>
              <a:t>2020.08.25</a:t>
            </a:r>
          </a:p>
          <a:p>
            <a:pPr algn="r"/>
            <a:r>
              <a:rPr lang="ko-KR" altLang="en-US" sz="1200" b="1" dirty="0" smtClean="0">
                <a:solidFill>
                  <a:srgbClr val="3F4E65"/>
                </a:solidFill>
                <a:latin typeface="+mj-ea"/>
                <a:ea typeface="+mj-ea"/>
              </a:rPr>
              <a:t>강동호</a:t>
            </a:r>
            <a:endParaRPr lang="ko-KR" altLang="en-US" sz="1200" b="1" dirty="0">
              <a:solidFill>
                <a:srgbClr val="3F4E65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43808" y="1347614"/>
            <a:ext cx="3456384" cy="2232248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bg2"/>
                </a:solidFill>
                <a:latin typeface="+mn-ea"/>
              </a:rPr>
              <a:t>엘리스의</a:t>
            </a:r>
            <a:r>
              <a:rPr lang="ko-KR" altLang="en-US" sz="2000" b="1" dirty="0">
                <a:solidFill>
                  <a:schemeClr val="bg2"/>
                </a:solidFill>
                <a:latin typeface="+mn-ea"/>
              </a:rPr>
              <a:t> 악몽 </a:t>
            </a:r>
            <a:endParaRPr lang="en-US" altLang="ko-KR" sz="2000" b="1" dirty="0">
              <a:solidFill>
                <a:schemeClr val="bg2"/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chemeClr val="bg2"/>
                </a:solidFill>
                <a:latin typeface="+mn-ea"/>
              </a:rPr>
              <a:t>물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의 </a:t>
            </a:r>
            <a:r>
              <a:rPr lang="ko-KR" altLang="en-US" sz="2000" b="1" dirty="0" err="1" smtClean="0">
                <a:solidFill>
                  <a:schemeClr val="bg2"/>
                </a:solidFill>
                <a:latin typeface="+mn-ea"/>
              </a:rPr>
              <a:t>그리</a:t>
            </a:r>
            <a:r>
              <a:rPr lang="ko-KR" altLang="en-US" sz="2000" b="1" dirty="0" err="1">
                <a:solidFill>
                  <a:schemeClr val="bg2"/>
                </a:solidFill>
                <a:latin typeface="+mn-ea"/>
              </a:rPr>
              <a:t>드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bg2"/>
                </a:solidFill>
                <a:latin typeface="+mn-ea"/>
              </a:rPr>
              <a:t>스킬 </a:t>
            </a:r>
            <a:r>
              <a:rPr lang="ko-KR" altLang="en-US" sz="2000" b="1" dirty="0" err="1">
                <a:solidFill>
                  <a:schemeClr val="bg2"/>
                </a:solidFill>
                <a:latin typeface="+mn-ea"/>
              </a:rPr>
              <a:t>컨셉</a:t>
            </a:r>
            <a:r>
              <a:rPr lang="ko-KR" altLang="en-US" sz="2000" b="1" dirty="0">
                <a:solidFill>
                  <a:schemeClr val="bg2"/>
                </a:solidFill>
                <a:latin typeface="+mn-ea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369712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71430" y="1131592"/>
            <a:ext cx="5436874" cy="2880318"/>
            <a:chOff x="2838500" y="2080579"/>
            <a:chExt cx="3843808" cy="1287143"/>
          </a:xfrm>
          <a:solidFill>
            <a:srgbClr val="687FA0"/>
          </a:solidFill>
        </p:grpSpPr>
        <p:sp>
          <p:nvSpPr>
            <p:cNvPr id="36" name="순서도: 판단 35"/>
            <p:cNvSpPr/>
            <p:nvPr/>
          </p:nvSpPr>
          <p:spPr>
            <a:xfrm>
              <a:off x="5084440" y="2179590"/>
              <a:ext cx="1597868" cy="1089121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순서도: 판단 36"/>
            <p:cNvSpPr/>
            <p:nvPr/>
          </p:nvSpPr>
          <p:spPr>
            <a:xfrm>
              <a:off x="2838500" y="2229096"/>
              <a:ext cx="1597868" cy="990110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순서도: 판단 37"/>
            <p:cNvSpPr/>
            <p:nvPr/>
          </p:nvSpPr>
          <p:spPr>
            <a:xfrm>
              <a:off x="3572272" y="2080579"/>
              <a:ext cx="2304256" cy="1287143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195736" y="1563638"/>
            <a:ext cx="4824536" cy="2016224"/>
            <a:chOff x="2686100" y="1943316"/>
            <a:chExt cx="3843808" cy="1256868"/>
          </a:xfrm>
        </p:grpSpPr>
        <p:sp>
          <p:nvSpPr>
            <p:cNvPr id="40" name="순서도: 판단 39"/>
            <p:cNvSpPr/>
            <p:nvPr/>
          </p:nvSpPr>
          <p:spPr>
            <a:xfrm>
              <a:off x="4932040" y="2139702"/>
              <a:ext cx="1597868" cy="86409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순서도: 판단 40"/>
            <p:cNvSpPr/>
            <p:nvPr/>
          </p:nvSpPr>
          <p:spPr>
            <a:xfrm>
              <a:off x="2686100" y="2139702"/>
              <a:ext cx="1597868" cy="86409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순서도: 판단 41"/>
            <p:cNvSpPr/>
            <p:nvPr/>
          </p:nvSpPr>
          <p:spPr>
            <a:xfrm>
              <a:off x="3419872" y="1943316"/>
              <a:ext cx="2304256" cy="1256868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/>
          <p:cNvSpPr txBox="1"/>
          <p:nvPr/>
        </p:nvSpPr>
        <p:spPr>
          <a:xfrm flipH="1">
            <a:off x="2483768" y="2310140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삐에로</a:t>
            </a:r>
            <a:r>
              <a:rPr lang="ko-KR" altLang="en-US" sz="2800" b="1" dirty="0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err="1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맵</a:t>
            </a:r>
            <a:r>
              <a:rPr lang="ko-KR" altLang="en-US" sz="2800" b="1" dirty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디자인</a:t>
            </a:r>
            <a:endParaRPr lang="ko-KR" altLang="en-US" sz="2800" b="1" dirty="0">
              <a:solidFill>
                <a:srgbClr val="3F4E65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988" y="2859782"/>
            <a:ext cx="9144000" cy="22837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0" y="2616138"/>
            <a:ext cx="9144000" cy="45966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0" y="0"/>
            <a:ext cx="9144000" cy="2859782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148608" y="1652414"/>
            <a:ext cx="3151584" cy="192744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987824" y="1500014"/>
            <a:ext cx="3168352" cy="1927448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2"/>
                </a:solidFill>
                <a:latin typeface="+mn-ea"/>
              </a:rPr>
              <a:t>물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의 </a:t>
            </a:r>
            <a:r>
              <a:rPr lang="ko-KR" altLang="en-US" sz="2000" b="1" dirty="0" err="1" smtClean="0">
                <a:solidFill>
                  <a:schemeClr val="bg2"/>
                </a:solidFill>
                <a:latin typeface="+mn-ea"/>
              </a:rPr>
              <a:t>그리</a:t>
            </a:r>
            <a:r>
              <a:rPr lang="ko-KR" altLang="en-US" sz="2000" b="1" dirty="0" err="1">
                <a:solidFill>
                  <a:schemeClr val="bg2"/>
                </a:solidFill>
                <a:latin typeface="+mn-ea"/>
              </a:rPr>
              <a:t>드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 모션 설명</a:t>
            </a:r>
            <a:endParaRPr lang="en-US" altLang="ko-KR" sz="2000" b="1" dirty="0" smtClean="0">
              <a:solidFill>
                <a:schemeClr val="bg2"/>
              </a:solidFill>
              <a:latin typeface="+mn-ea"/>
            </a:endParaRPr>
          </a:p>
          <a:p>
            <a:pPr algn="ctr"/>
            <a:r>
              <a:rPr lang="en-US" altLang="ko-KR" sz="2000" b="1" dirty="0" smtClean="0">
                <a:solidFill>
                  <a:schemeClr val="bg2"/>
                </a:solidFill>
                <a:latin typeface="+mn-ea"/>
              </a:rPr>
              <a:t>-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물기둥 소환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모션</a:t>
            </a:r>
            <a:r>
              <a:rPr lang="en-US" altLang="ko-KR" sz="2000" b="1" dirty="0" smtClean="0">
                <a:solidFill>
                  <a:schemeClr val="bg2"/>
                </a:solidFill>
                <a:latin typeface="+mn-ea"/>
              </a:rPr>
              <a:t>-</a:t>
            </a:r>
            <a:endParaRPr lang="ko-KR" altLang="en-US" sz="2000" b="1" dirty="0">
              <a:solidFill>
                <a:schemeClr val="bg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72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179512" y="555526"/>
            <a:ext cx="8640960" cy="0"/>
          </a:xfrm>
          <a:prstGeom prst="line">
            <a:avLst/>
          </a:prstGeom>
          <a:ln w="1651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7503" y="216972"/>
            <a:ext cx="4034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/>
                </a:solidFill>
                <a:latin typeface="+mj-ea"/>
                <a:ea typeface="+mj-ea"/>
              </a:rPr>
              <a:t>물</a:t>
            </a:r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의 </a:t>
            </a:r>
            <a:r>
              <a:rPr lang="ko-KR" altLang="en-US" sz="1600" b="1" dirty="0" err="1" smtClean="0">
                <a:solidFill>
                  <a:schemeClr val="bg2"/>
                </a:solidFill>
                <a:latin typeface="+mj-ea"/>
                <a:ea typeface="+mj-ea"/>
              </a:rPr>
              <a:t>그리드</a:t>
            </a:r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 모션 설명</a:t>
            </a:r>
            <a:r>
              <a:rPr lang="en-US" altLang="ko-KR" sz="1600" b="1" dirty="0" smtClean="0">
                <a:solidFill>
                  <a:schemeClr val="bg2"/>
                </a:solidFill>
                <a:latin typeface="+mj-ea"/>
                <a:ea typeface="+mj-ea"/>
              </a:rPr>
              <a:t>/</a:t>
            </a:r>
            <a:r>
              <a:rPr lang="ko-KR" altLang="en-US" sz="1100" b="1" dirty="0" smtClean="0">
                <a:solidFill>
                  <a:schemeClr val="bg2"/>
                </a:solidFill>
                <a:latin typeface="+mj-ea"/>
                <a:ea typeface="+mj-ea"/>
              </a:rPr>
              <a:t>물기둥 소환</a:t>
            </a:r>
            <a:r>
              <a:rPr lang="ko-KR" altLang="en-US" sz="1100" b="1" dirty="0" smtClean="0">
                <a:solidFill>
                  <a:schemeClr val="bg2"/>
                </a:solidFill>
                <a:latin typeface="+mj-ea"/>
                <a:ea typeface="+mj-ea"/>
              </a:rPr>
              <a:t> </a:t>
            </a:r>
            <a:r>
              <a:rPr lang="ko-KR" altLang="en-US" sz="1100" b="1" dirty="0" smtClean="0">
                <a:solidFill>
                  <a:schemeClr val="bg2"/>
                </a:solidFill>
                <a:latin typeface="+mj-ea"/>
                <a:ea typeface="+mj-ea"/>
              </a:rPr>
              <a:t>모션</a:t>
            </a:r>
            <a:endParaRPr lang="ko-KR" altLang="en-US" sz="16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74402" y="843558"/>
            <a:ext cx="8208910" cy="3888432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/>
          </a:p>
        </p:txBody>
      </p:sp>
      <p:sp>
        <p:nvSpPr>
          <p:cNvPr id="30" name="오른쪽 화살표 29"/>
          <p:cNvSpPr/>
          <p:nvPr/>
        </p:nvSpPr>
        <p:spPr>
          <a:xfrm>
            <a:off x="4211296" y="2190273"/>
            <a:ext cx="288032" cy="504056"/>
          </a:xfrm>
          <a:prstGeom prst="rightArrow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/>
          <p:cNvSpPr/>
          <p:nvPr/>
        </p:nvSpPr>
        <p:spPr>
          <a:xfrm>
            <a:off x="5148065" y="3795886"/>
            <a:ext cx="2729604" cy="648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+mn-ea"/>
              </a:rPr>
              <a:t>02. </a:t>
            </a:r>
            <a:r>
              <a:rPr lang="ko-KR" altLang="en-US" sz="1050" b="1" dirty="0" smtClean="0">
                <a:latin typeface="+mn-ea"/>
              </a:rPr>
              <a:t>양 팔을 들어올린다</a:t>
            </a:r>
            <a:r>
              <a:rPr lang="en-US" altLang="ko-KR" sz="1050" b="1" dirty="0" smtClean="0">
                <a:latin typeface="+mn-ea"/>
              </a:rPr>
              <a:t>.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49406" y="3795886"/>
            <a:ext cx="2758498" cy="648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</a:rPr>
              <a:t>01. </a:t>
            </a:r>
            <a:r>
              <a:rPr lang="ko-KR" altLang="en-US" sz="1050" b="1" dirty="0" err="1" smtClean="0">
                <a:latin typeface="+mn-ea"/>
              </a:rPr>
              <a:t>그리</a:t>
            </a:r>
            <a:r>
              <a:rPr lang="ko-KR" altLang="en-US" sz="1050" b="1" dirty="0" err="1">
                <a:latin typeface="+mn-ea"/>
              </a:rPr>
              <a:t>드</a:t>
            </a:r>
            <a:r>
              <a:rPr lang="ko-KR" altLang="en-US" sz="1050" b="1" dirty="0" err="1" smtClean="0">
                <a:latin typeface="+mn-ea"/>
              </a:rPr>
              <a:t>는</a:t>
            </a:r>
            <a:r>
              <a:rPr lang="ko-KR" altLang="en-US" sz="1050" b="1" dirty="0" smtClean="0">
                <a:latin typeface="+mn-ea"/>
              </a:rPr>
              <a:t> 대기자세로 있는다</a:t>
            </a:r>
            <a:r>
              <a:rPr lang="en-US" altLang="ko-KR" sz="1050" b="1" dirty="0" smtClean="0">
                <a:latin typeface="+mn-ea"/>
              </a:rPr>
              <a:t>.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67872" y="4784253"/>
            <a:ext cx="82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</a:rPr>
              <a:t>1/2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S2-04\Desktop\삭제금지\08. 엘리스의 악몽 각 보스 스킬 컨셉 설정\애니메이션 이미지 파일\05-1. 불의 주샤와 모션\01. 불의 주샤와 화염방사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5" t="11459" r="73467" b="50000"/>
          <a:stretch/>
        </p:blipFill>
        <p:spPr bwMode="auto">
          <a:xfrm>
            <a:off x="1451430" y="1275035"/>
            <a:ext cx="1754448" cy="208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8172400" y="2190273"/>
            <a:ext cx="288032" cy="504056"/>
          </a:xfrm>
          <a:prstGeom prst="rightArrow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pic>
        <p:nvPicPr>
          <p:cNvPr id="2" name="Picture 2" descr="C:\Users\S2-04\Desktop\삭제금지\08. 엘리스의 악몽 각 보스 스킬 컨셉 설정\05. 그리드 스킬 컨셉\그리드 스킬 컨셉 이미지 파일\02. 물의 그리드 스킬 모션 이미지\패턴_ No.4 물기둥 소환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41" t="18670" r="38197" b="41434"/>
          <a:stretch/>
        </p:blipFill>
        <p:spPr bwMode="auto">
          <a:xfrm>
            <a:off x="5635409" y="1285133"/>
            <a:ext cx="1754913" cy="207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69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179512" y="555526"/>
            <a:ext cx="8640960" cy="0"/>
          </a:xfrm>
          <a:prstGeom prst="line">
            <a:avLst/>
          </a:prstGeom>
          <a:ln w="1651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74402" y="843558"/>
            <a:ext cx="8208910" cy="3888432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/>
          </a:p>
        </p:txBody>
      </p:sp>
      <p:sp>
        <p:nvSpPr>
          <p:cNvPr id="12" name="오른쪽 화살표 11"/>
          <p:cNvSpPr/>
          <p:nvPr/>
        </p:nvSpPr>
        <p:spPr>
          <a:xfrm>
            <a:off x="1475656" y="2190273"/>
            <a:ext cx="288032" cy="504056"/>
          </a:xfrm>
          <a:prstGeom prst="rightArrow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3" name="TextBox 12"/>
          <p:cNvSpPr txBox="1"/>
          <p:nvPr/>
        </p:nvSpPr>
        <p:spPr>
          <a:xfrm>
            <a:off x="8267872" y="4784253"/>
            <a:ext cx="82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</a:rPr>
              <a:t>2/2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55776" y="3867894"/>
            <a:ext cx="4032448" cy="648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</a:rPr>
              <a:t>03. </a:t>
            </a:r>
            <a:r>
              <a:rPr lang="ko-KR" altLang="en-US" sz="1050" b="1" dirty="0" smtClean="0">
                <a:latin typeface="+mn-ea"/>
              </a:rPr>
              <a:t>잠시 후 </a:t>
            </a:r>
            <a:r>
              <a:rPr lang="ko-KR" altLang="en-US" sz="1050" b="1" dirty="0" err="1" smtClean="0">
                <a:latin typeface="+mn-ea"/>
              </a:rPr>
              <a:t>맵</a:t>
            </a:r>
            <a:r>
              <a:rPr lang="ko-KR" altLang="en-US" sz="1050" b="1" dirty="0" smtClean="0">
                <a:latin typeface="+mn-ea"/>
              </a:rPr>
              <a:t> </a:t>
            </a:r>
            <a:r>
              <a:rPr lang="en-US" altLang="ko-KR" sz="1050" b="1" dirty="0" smtClean="0">
                <a:latin typeface="+mn-ea"/>
              </a:rPr>
              <a:t>5</a:t>
            </a:r>
            <a:r>
              <a:rPr lang="ko-KR" altLang="en-US" sz="1050" b="1" dirty="0" smtClean="0">
                <a:latin typeface="+mn-ea"/>
              </a:rPr>
              <a:t>곳에서 거대한 물기둥이 올라와 적을 공격한다</a:t>
            </a:r>
            <a:r>
              <a:rPr lang="en-US" altLang="ko-KR" sz="1050" b="1" dirty="0" smtClean="0">
                <a:latin typeface="+mn-ea"/>
              </a:rPr>
              <a:t>.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503" y="216972"/>
            <a:ext cx="4034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/>
                </a:solidFill>
                <a:latin typeface="+mj-ea"/>
                <a:ea typeface="+mj-ea"/>
              </a:rPr>
              <a:t>물</a:t>
            </a:r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의 </a:t>
            </a:r>
            <a:r>
              <a:rPr lang="ko-KR" altLang="en-US" sz="1600" b="1" dirty="0" err="1" smtClean="0">
                <a:solidFill>
                  <a:schemeClr val="bg2"/>
                </a:solidFill>
                <a:latin typeface="+mj-ea"/>
                <a:ea typeface="+mj-ea"/>
              </a:rPr>
              <a:t>그리드</a:t>
            </a:r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 모션 설명</a:t>
            </a:r>
            <a:r>
              <a:rPr lang="en-US" altLang="ko-KR" sz="1600" b="1" dirty="0" smtClean="0">
                <a:solidFill>
                  <a:schemeClr val="bg2"/>
                </a:solidFill>
                <a:latin typeface="+mj-ea"/>
                <a:ea typeface="+mj-ea"/>
              </a:rPr>
              <a:t>/</a:t>
            </a:r>
            <a:r>
              <a:rPr lang="ko-KR" altLang="en-US" sz="1100" b="1" dirty="0" smtClean="0">
                <a:solidFill>
                  <a:schemeClr val="bg2"/>
                </a:solidFill>
                <a:latin typeface="+mj-ea"/>
                <a:ea typeface="+mj-ea"/>
              </a:rPr>
              <a:t>물기둥 소환</a:t>
            </a:r>
            <a:r>
              <a:rPr lang="ko-KR" altLang="en-US" sz="1100" b="1" dirty="0" smtClean="0">
                <a:solidFill>
                  <a:schemeClr val="bg2"/>
                </a:solidFill>
                <a:latin typeface="+mj-ea"/>
                <a:ea typeface="+mj-ea"/>
              </a:rPr>
              <a:t> </a:t>
            </a:r>
            <a:r>
              <a:rPr lang="ko-KR" altLang="en-US" sz="1100" b="1" dirty="0" smtClean="0">
                <a:solidFill>
                  <a:schemeClr val="bg2"/>
                </a:solidFill>
                <a:latin typeface="+mj-ea"/>
                <a:ea typeface="+mj-ea"/>
              </a:rPr>
              <a:t>모션</a:t>
            </a:r>
            <a:endParaRPr lang="ko-KR" altLang="en-US" sz="16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2050" name="Picture 2" descr="C:\Users\S2-04\Desktop\삭제금지\08. 엘리스의 악몽 각 보스 스킬 컨셉 설정\05. 그리드 스킬 컨셉\그리드 스킬 컨셉 이미지 파일\02. 물의 그리드 스킬 모션 이미지\패턴_ No.4 물기둥 소환_Ver0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3248" y="1043668"/>
            <a:ext cx="4657503" cy="260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3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71430" y="1131592"/>
            <a:ext cx="5436874" cy="2880318"/>
            <a:chOff x="2838500" y="2080579"/>
            <a:chExt cx="3843808" cy="1287143"/>
          </a:xfrm>
          <a:solidFill>
            <a:srgbClr val="687FA0"/>
          </a:solidFill>
        </p:grpSpPr>
        <p:sp>
          <p:nvSpPr>
            <p:cNvPr id="36" name="순서도: 판단 35"/>
            <p:cNvSpPr/>
            <p:nvPr/>
          </p:nvSpPr>
          <p:spPr>
            <a:xfrm>
              <a:off x="5084440" y="2179590"/>
              <a:ext cx="1597868" cy="1089121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순서도: 판단 36"/>
            <p:cNvSpPr/>
            <p:nvPr/>
          </p:nvSpPr>
          <p:spPr>
            <a:xfrm>
              <a:off x="2838500" y="2229096"/>
              <a:ext cx="1597868" cy="990110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순서도: 판단 37"/>
            <p:cNvSpPr/>
            <p:nvPr/>
          </p:nvSpPr>
          <p:spPr>
            <a:xfrm>
              <a:off x="3572272" y="2080579"/>
              <a:ext cx="2304256" cy="1287143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195736" y="1563638"/>
            <a:ext cx="4824536" cy="2016224"/>
            <a:chOff x="2686100" y="1943316"/>
            <a:chExt cx="3843808" cy="1256868"/>
          </a:xfrm>
        </p:grpSpPr>
        <p:sp>
          <p:nvSpPr>
            <p:cNvPr id="40" name="순서도: 판단 39"/>
            <p:cNvSpPr/>
            <p:nvPr/>
          </p:nvSpPr>
          <p:spPr>
            <a:xfrm>
              <a:off x="4932040" y="2139702"/>
              <a:ext cx="1597868" cy="86409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순서도: 판단 40"/>
            <p:cNvSpPr/>
            <p:nvPr/>
          </p:nvSpPr>
          <p:spPr>
            <a:xfrm>
              <a:off x="2686100" y="2139702"/>
              <a:ext cx="1597868" cy="86409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순서도: 판단 41"/>
            <p:cNvSpPr/>
            <p:nvPr/>
          </p:nvSpPr>
          <p:spPr>
            <a:xfrm>
              <a:off x="3419872" y="1943316"/>
              <a:ext cx="2304256" cy="1256868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/>
          <p:cNvSpPr txBox="1"/>
          <p:nvPr/>
        </p:nvSpPr>
        <p:spPr>
          <a:xfrm flipH="1">
            <a:off x="2483768" y="2310140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삐에로</a:t>
            </a:r>
            <a:r>
              <a:rPr lang="ko-KR" altLang="en-US" sz="2800" b="1" dirty="0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err="1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맵</a:t>
            </a:r>
            <a:r>
              <a:rPr lang="ko-KR" altLang="en-US" sz="2800" b="1" dirty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디자인</a:t>
            </a:r>
            <a:endParaRPr lang="ko-KR" altLang="en-US" sz="2800" b="1" dirty="0">
              <a:solidFill>
                <a:srgbClr val="3F4E65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988" y="2859782"/>
            <a:ext cx="9144000" cy="22837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0" y="2616138"/>
            <a:ext cx="9144000" cy="45966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0" y="0"/>
            <a:ext cx="9144000" cy="2859782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148608" y="1652414"/>
            <a:ext cx="3151584" cy="192744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987824" y="1500014"/>
            <a:ext cx="3168352" cy="1927448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2"/>
                </a:solidFill>
                <a:latin typeface="+mn-ea"/>
              </a:rPr>
              <a:t>물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의 </a:t>
            </a:r>
            <a:r>
              <a:rPr lang="ko-KR" altLang="en-US" sz="2000" b="1" dirty="0" err="1" smtClean="0">
                <a:solidFill>
                  <a:schemeClr val="bg2"/>
                </a:solidFill>
                <a:latin typeface="+mn-ea"/>
              </a:rPr>
              <a:t>그리</a:t>
            </a:r>
            <a:r>
              <a:rPr lang="ko-KR" altLang="en-US" sz="2000" b="1" dirty="0" err="1">
                <a:solidFill>
                  <a:schemeClr val="bg2"/>
                </a:solidFill>
                <a:latin typeface="+mn-ea"/>
              </a:rPr>
              <a:t>드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 모션 설명</a:t>
            </a:r>
            <a:endParaRPr lang="en-US" altLang="ko-KR" sz="2000" b="1" dirty="0" smtClean="0">
              <a:solidFill>
                <a:schemeClr val="bg2"/>
              </a:solidFill>
              <a:latin typeface="+mn-ea"/>
            </a:endParaRPr>
          </a:p>
          <a:p>
            <a:pPr algn="ctr"/>
            <a:r>
              <a:rPr lang="en-US" altLang="ko-KR" sz="2000" b="1" dirty="0" smtClean="0">
                <a:solidFill>
                  <a:schemeClr val="bg2"/>
                </a:solidFill>
                <a:latin typeface="+mn-ea"/>
              </a:rPr>
              <a:t>-</a:t>
            </a:r>
            <a:r>
              <a:rPr lang="ko-KR" altLang="en-US" sz="2000" b="1" dirty="0" err="1" smtClean="0">
                <a:solidFill>
                  <a:schemeClr val="bg2"/>
                </a:solidFill>
                <a:latin typeface="+mn-ea"/>
              </a:rPr>
              <a:t>운디네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 소환</a:t>
            </a:r>
            <a:r>
              <a:rPr lang="en-US" altLang="ko-KR" sz="2000" b="1" dirty="0" smtClean="0">
                <a:solidFill>
                  <a:schemeClr val="bg2"/>
                </a:solidFill>
                <a:latin typeface="+mn-ea"/>
              </a:rPr>
              <a:t>-</a:t>
            </a:r>
            <a:endParaRPr lang="ko-KR" altLang="en-US" sz="2000" b="1" dirty="0">
              <a:solidFill>
                <a:schemeClr val="bg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819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179512" y="555526"/>
            <a:ext cx="8640960" cy="0"/>
          </a:xfrm>
          <a:prstGeom prst="line">
            <a:avLst/>
          </a:prstGeom>
          <a:ln w="1651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7503" y="216972"/>
            <a:ext cx="4034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bg2"/>
                </a:solidFill>
                <a:latin typeface="+mj-ea"/>
                <a:ea typeface="+mj-ea"/>
              </a:rPr>
              <a:t>물의 </a:t>
            </a:r>
            <a:r>
              <a:rPr lang="ko-KR" altLang="en-US" sz="1600" b="1" dirty="0" err="1" smtClean="0">
                <a:solidFill>
                  <a:schemeClr val="bg2"/>
                </a:solidFill>
                <a:latin typeface="+mj-ea"/>
                <a:ea typeface="+mj-ea"/>
              </a:rPr>
              <a:t>그리드</a:t>
            </a:r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 모션 설명</a:t>
            </a:r>
            <a:r>
              <a:rPr lang="en-US" altLang="ko-KR" sz="1600" b="1" dirty="0" smtClean="0">
                <a:solidFill>
                  <a:schemeClr val="bg2"/>
                </a:solidFill>
                <a:latin typeface="+mj-ea"/>
                <a:ea typeface="+mj-ea"/>
              </a:rPr>
              <a:t>/</a:t>
            </a:r>
            <a:r>
              <a:rPr lang="ko-KR" altLang="en-US" sz="1100" b="1" dirty="0" err="1" smtClean="0">
                <a:solidFill>
                  <a:schemeClr val="bg2"/>
                </a:solidFill>
                <a:latin typeface="+mj-ea"/>
                <a:ea typeface="+mj-ea"/>
              </a:rPr>
              <a:t>운디</a:t>
            </a:r>
            <a:r>
              <a:rPr lang="ko-KR" altLang="en-US" sz="1100" b="1" dirty="0" err="1">
                <a:solidFill>
                  <a:schemeClr val="bg2"/>
                </a:solidFill>
                <a:latin typeface="+mj-ea"/>
                <a:ea typeface="+mj-ea"/>
              </a:rPr>
              <a:t>네</a:t>
            </a:r>
            <a:r>
              <a:rPr lang="ko-KR" altLang="en-US" sz="1100" b="1" dirty="0" smtClean="0">
                <a:solidFill>
                  <a:schemeClr val="bg2"/>
                </a:solidFill>
                <a:latin typeface="+mj-ea"/>
                <a:ea typeface="+mj-ea"/>
              </a:rPr>
              <a:t> 소환 모션</a:t>
            </a:r>
            <a:endParaRPr lang="ko-KR" altLang="en-US" sz="16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74402" y="843558"/>
            <a:ext cx="8208910" cy="3888432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/>
          </a:p>
        </p:txBody>
      </p:sp>
      <p:sp>
        <p:nvSpPr>
          <p:cNvPr id="30" name="오른쪽 화살표 29"/>
          <p:cNvSpPr/>
          <p:nvPr/>
        </p:nvSpPr>
        <p:spPr>
          <a:xfrm>
            <a:off x="4427984" y="2190273"/>
            <a:ext cx="288032" cy="504056"/>
          </a:xfrm>
          <a:prstGeom prst="rightArrow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/>
          <p:cNvSpPr/>
          <p:nvPr/>
        </p:nvSpPr>
        <p:spPr>
          <a:xfrm>
            <a:off x="1021414" y="3795886"/>
            <a:ext cx="2758498" cy="648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</a:rPr>
              <a:t>01. </a:t>
            </a:r>
            <a:r>
              <a:rPr lang="ko-KR" altLang="en-US" sz="1050" b="1" dirty="0" err="1" smtClean="0">
                <a:latin typeface="+mn-ea"/>
              </a:rPr>
              <a:t>그리</a:t>
            </a:r>
            <a:r>
              <a:rPr lang="ko-KR" altLang="en-US" sz="1050" b="1" dirty="0" err="1">
                <a:latin typeface="+mn-ea"/>
              </a:rPr>
              <a:t>드</a:t>
            </a:r>
            <a:r>
              <a:rPr lang="ko-KR" altLang="en-US" sz="1050" b="1" dirty="0" err="1" smtClean="0">
                <a:latin typeface="+mn-ea"/>
              </a:rPr>
              <a:t>는</a:t>
            </a:r>
            <a:r>
              <a:rPr lang="ko-KR" altLang="en-US" sz="1050" b="1" dirty="0" smtClean="0">
                <a:latin typeface="+mn-ea"/>
              </a:rPr>
              <a:t> 대기자세로 있는다</a:t>
            </a:r>
            <a:r>
              <a:rPr lang="en-US" altLang="ko-KR" sz="1050" b="1" dirty="0" smtClean="0">
                <a:latin typeface="+mn-ea"/>
              </a:rPr>
              <a:t>.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67872" y="4784253"/>
            <a:ext cx="82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</a:rPr>
              <a:t>1/2</a:t>
            </a:r>
          </a:p>
          <a:p>
            <a:pPr algn="r"/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S2-04\Desktop\삭제금지\08. 엘리스의 악몽 각 보스 스킬 컨셉 설정\애니메이션 이미지 파일\05-1. 불의 주샤와 모션\01. 불의 주샤와 화염방사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5" t="11459" r="73467" b="50000"/>
          <a:stretch/>
        </p:blipFill>
        <p:spPr bwMode="auto">
          <a:xfrm>
            <a:off x="1523438" y="1275035"/>
            <a:ext cx="1754448" cy="208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S2-04\Desktop\삭제금지\08. 엘리스의 악몽 각 보스 스킬 컨셉 설정\애니메이션 이미지 파일\05-1. 불의 주샤와 모션\03. 불의 주샤와 샐러맨더 소환_Ver01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53" t="12079" r="73183" b="48880"/>
          <a:stretch/>
        </p:blipFill>
        <p:spPr bwMode="auto">
          <a:xfrm>
            <a:off x="5852330" y="1275034"/>
            <a:ext cx="1754448" cy="208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350304" y="3795886"/>
            <a:ext cx="2758500" cy="648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+mn-ea"/>
              </a:rPr>
              <a:t>02. </a:t>
            </a:r>
            <a:r>
              <a:rPr lang="ko-KR" altLang="en-US" sz="1050" b="1" dirty="0" smtClean="0">
                <a:latin typeface="+mn-ea"/>
              </a:rPr>
              <a:t>왼쪽 손을 들어올린다</a:t>
            </a:r>
            <a:r>
              <a:rPr lang="en-US" altLang="ko-KR" sz="1050" b="1" dirty="0" smtClean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184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474402" y="843558"/>
            <a:ext cx="8208910" cy="3888432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/>
          </a:p>
        </p:txBody>
      </p:sp>
      <p:pic>
        <p:nvPicPr>
          <p:cNvPr id="15" name="Picture 2" descr="C:\Users\S2-04\Desktop\삭제금지\08. 엘리스의 악몽 각 보스 스킬 컨셉 설정\애니메이션 이미지 파일\05-2. 물의 주샤와 모션\02. 물의 주샤와 운디네 소환_Ver01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166" t="8433" r="27180" b="52326"/>
          <a:stretch/>
        </p:blipFill>
        <p:spPr bwMode="auto">
          <a:xfrm>
            <a:off x="5220072" y="1275035"/>
            <a:ext cx="2816912" cy="216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179512" y="555526"/>
            <a:ext cx="8640960" cy="0"/>
          </a:xfrm>
          <a:prstGeom prst="line">
            <a:avLst/>
          </a:prstGeom>
          <a:ln w="1651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오른쪽 화살표 29"/>
          <p:cNvSpPr/>
          <p:nvPr/>
        </p:nvSpPr>
        <p:spPr>
          <a:xfrm>
            <a:off x="4211960" y="2190273"/>
            <a:ext cx="288032" cy="504056"/>
          </a:xfrm>
          <a:prstGeom prst="rightArrow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5" name="TextBox 34"/>
          <p:cNvSpPr txBox="1"/>
          <p:nvPr/>
        </p:nvSpPr>
        <p:spPr>
          <a:xfrm>
            <a:off x="8267872" y="4784253"/>
            <a:ext cx="82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/2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84979" y="3795886"/>
            <a:ext cx="2880320" cy="648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</a:rPr>
              <a:t>03. </a:t>
            </a:r>
            <a:r>
              <a:rPr lang="ko-KR" altLang="en-US" sz="1050" b="1" dirty="0" smtClean="0">
                <a:latin typeface="+mn-ea"/>
              </a:rPr>
              <a:t>들어올린 왼손에서 </a:t>
            </a:r>
            <a:r>
              <a:rPr lang="ko-KR" altLang="en-US" sz="1050" b="1" dirty="0" smtClean="0">
                <a:latin typeface="+mn-ea"/>
              </a:rPr>
              <a:t>물 구슬</a:t>
            </a:r>
            <a:r>
              <a:rPr lang="ko-KR" altLang="en-US" sz="1050" b="1" dirty="0" smtClean="0">
                <a:latin typeface="+mn-ea"/>
              </a:rPr>
              <a:t>이 생성된다</a:t>
            </a:r>
            <a:r>
              <a:rPr lang="en-US" altLang="ko-KR" sz="1050" b="1" dirty="0" smtClean="0">
                <a:latin typeface="+mn-ea"/>
              </a:rPr>
              <a:t>.</a:t>
            </a:r>
            <a:endParaRPr lang="en-US" altLang="ko-KR" sz="1050" b="1" dirty="0" smtClean="0">
              <a:latin typeface="+mn-ea"/>
            </a:endParaRPr>
          </a:p>
        </p:txBody>
      </p:sp>
      <p:pic>
        <p:nvPicPr>
          <p:cNvPr id="2050" name="Picture 2" descr="C:\Users\S2-04\Desktop\삭제금지\08. 엘리스의 악몽 각 보스 스킬 컨셉 설정\애니메이션 이미지 파일\05-1. 불의 주샤와 모션\04. 불의 주샤와 샐러맨더 소환_Ver02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151" t="7971" r="40108" b="52431"/>
          <a:stretch/>
        </p:blipFill>
        <p:spPr bwMode="auto">
          <a:xfrm>
            <a:off x="1958399" y="1275035"/>
            <a:ext cx="1533481" cy="216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오른쪽 화살표 15"/>
          <p:cNvSpPr/>
          <p:nvPr/>
        </p:nvSpPr>
        <p:spPr>
          <a:xfrm>
            <a:off x="1043608" y="2190273"/>
            <a:ext cx="288032" cy="504056"/>
          </a:xfrm>
          <a:prstGeom prst="rightArrow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8" name="직사각형 17"/>
          <p:cNvSpPr/>
          <p:nvPr/>
        </p:nvSpPr>
        <p:spPr>
          <a:xfrm>
            <a:off x="5156664" y="3795886"/>
            <a:ext cx="2880320" cy="648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</a:rPr>
              <a:t>04. </a:t>
            </a:r>
            <a:r>
              <a:rPr lang="ko-KR" altLang="en-US" sz="1050" b="1" dirty="0" err="1" smtClean="0">
                <a:latin typeface="+mn-ea"/>
              </a:rPr>
              <a:t>그리드</a:t>
            </a:r>
            <a:r>
              <a:rPr lang="ko-KR" altLang="en-US" sz="1050" b="1" dirty="0" smtClean="0">
                <a:latin typeface="+mn-ea"/>
              </a:rPr>
              <a:t> 주변에서 </a:t>
            </a:r>
            <a:r>
              <a:rPr lang="ko-KR" altLang="en-US" sz="1050" b="1" dirty="0" err="1" smtClean="0">
                <a:latin typeface="+mn-ea"/>
              </a:rPr>
              <a:t>운디네가</a:t>
            </a:r>
            <a:r>
              <a:rPr lang="en-US" altLang="ko-KR" sz="1050" b="1" dirty="0" smtClean="0">
                <a:latin typeface="+mn-ea"/>
              </a:rPr>
              <a:t> 1</a:t>
            </a:r>
            <a:r>
              <a:rPr lang="ko-KR" altLang="en-US" sz="1050" b="1" dirty="0" smtClean="0">
                <a:latin typeface="+mn-ea"/>
              </a:rPr>
              <a:t>마리 </a:t>
            </a:r>
            <a:endParaRPr lang="en-US" altLang="ko-KR" sz="1050" b="1" dirty="0" smtClean="0">
              <a:latin typeface="+mn-ea"/>
            </a:endParaRPr>
          </a:p>
          <a:p>
            <a:pPr algn="ctr"/>
            <a:r>
              <a:rPr lang="ko-KR" altLang="en-US" sz="1050" b="1" dirty="0" smtClean="0">
                <a:latin typeface="+mn-ea"/>
              </a:rPr>
              <a:t>소환된다</a:t>
            </a:r>
            <a:r>
              <a:rPr lang="en-US" altLang="ko-KR" sz="1050" b="1" dirty="0" smtClean="0">
                <a:latin typeface="+mn-ea"/>
              </a:rPr>
              <a:t>.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3" y="216972"/>
            <a:ext cx="4034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bg2"/>
                </a:solidFill>
                <a:latin typeface="+mj-ea"/>
                <a:ea typeface="+mj-ea"/>
              </a:rPr>
              <a:t>물의 </a:t>
            </a:r>
            <a:r>
              <a:rPr lang="ko-KR" altLang="en-US" sz="1600" b="1" dirty="0" err="1" smtClean="0">
                <a:solidFill>
                  <a:schemeClr val="bg2"/>
                </a:solidFill>
                <a:latin typeface="+mj-ea"/>
                <a:ea typeface="+mj-ea"/>
              </a:rPr>
              <a:t>그리드</a:t>
            </a:r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 모션 설명</a:t>
            </a:r>
            <a:r>
              <a:rPr lang="en-US" altLang="ko-KR" sz="1600" b="1" dirty="0" smtClean="0">
                <a:solidFill>
                  <a:schemeClr val="bg2"/>
                </a:solidFill>
                <a:latin typeface="+mj-ea"/>
                <a:ea typeface="+mj-ea"/>
              </a:rPr>
              <a:t>/</a:t>
            </a:r>
            <a:r>
              <a:rPr lang="ko-KR" altLang="en-US" sz="1100" b="1" dirty="0" err="1" smtClean="0">
                <a:solidFill>
                  <a:schemeClr val="bg2"/>
                </a:solidFill>
                <a:latin typeface="+mj-ea"/>
                <a:ea typeface="+mj-ea"/>
              </a:rPr>
              <a:t>운디</a:t>
            </a:r>
            <a:r>
              <a:rPr lang="ko-KR" altLang="en-US" sz="1100" b="1" dirty="0" err="1">
                <a:solidFill>
                  <a:schemeClr val="bg2"/>
                </a:solidFill>
                <a:latin typeface="+mj-ea"/>
                <a:ea typeface="+mj-ea"/>
              </a:rPr>
              <a:t>네</a:t>
            </a:r>
            <a:r>
              <a:rPr lang="ko-KR" altLang="en-US" sz="1100" b="1" dirty="0" smtClean="0">
                <a:solidFill>
                  <a:schemeClr val="bg2"/>
                </a:solidFill>
                <a:latin typeface="+mj-ea"/>
                <a:ea typeface="+mj-ea"/>
              </a:rPr>
              <a:t> 소환 모션</a:t>
            </a:r>
            <a:endParaRPr lang="ko-KR" altLang="en-US" sz="16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14" name="Picture 2" descr="C:\Users\S2-04\Desktop\삭제금지\08. 엘리스의 악몽 각 보스 스킬 컨셉 설정\애니메이션 이미지 파일\05-2. 물의 주샤와 모션\02. 물의 주샤와 운디네 소환_Ver01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166" t="8433" r="40235" b="52326"/>
          <a:stretch/>
        </p:blipFill>
        <p:spPr bwMode="auto">
          <a:xfrm>
            <a:off x="1958399" y="1275035"/>
            <a:ext cx="1533481" cy="216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19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59832" y="2371695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485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104408" y="0"/>
            <a:ext cx="503959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9249" y="2198141"/>
            <a:ext cx="25501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2"/>
                </a:solidFill>
                <a:latin typeface="+mj-ea"/>
                <a:ea typeface="+mj-ea"/>
              </a:rPr>
              <a:t>Contents</a:t>
            </a:r>
            <a:endParaRPr lang="ko-KR" altLang="en-US" sz="30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 flipH="1">
            <a:off x="420706" y="2059325"/>
            <a:ext cx="3287198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355976" y="1890364"/>
            <a:ext cx="47160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F4E65"/>
                </a:solidFill>
                <a:latin typeface="+mn-ea"/>
              </a:rPr>
              <a:t>1. </a:t>
            </a:r>
            <a:r>
              <a:rPr lang="ko-KR" altLang="en-US" b="1" dirty="0" smtClean="0">
                <a:solidFill>
                  <a:srgbClr val="3F4E65"/>
                </a:solidFill>
                <a:latin typeface="+mn-ea"/>
              </a:rPr>
              <a:t>문서 설명</a:t>
            </a:r>
            <a:endParaRPr lang="en-US" altLang="ko-KR" b="1" dirty="0">
              <a:solidFill>
                <a:srgbClr val="3F4E65"/>
              </a:solidFill>
              <a:latin typeface="+mn-ea"/>
            </a:endParaRPr>
          </a:p>
          <a:p>
            <a:endParaRPr lang="en-US" altLang="ko-KR" sz="800" b="1" dirty="0">
              <a:solidFill>
                <a:srgbClr val="3F4E65"/>
              </a:solidFill>
              <a:latin typeface="+mn-ea"/>
            </a:endParaRPr>
          </a:p>
          <a:p>
            <a:r>
              <a:rPr lang="en-US" altLang="ko-KR" b="1" dirty="0" smtClean="0">
                <a:solidFill>
                  <a:srgbClr val="3F4E65"/>
                </a:solidFill>
                <a:latin typeface="+mn-ea"/>
              </a:rPr>
              <a:t>2. </a:t>
            </a:r>
            <a:r>
              <a:rPr lang="ko-KR" altLang="en-US" b="1" dirty="0" smtClean="0">
                <a:solidFill>
                  <a:srgbClr val="3F4E65"/>
                </a:solidFill>
                <a:latin typeface="+mn-ea"/>
              </a:rPr>
              <a:t>보스 설명</a:t>
            </a:r>
            <a:endParaRPr lang="en-US" altLang="ko-KR" b="1" dirty="0" smtClean="0">
              <a:solidFill>
                <a:srgbClr val="3F4E65"/>
              </a:solidFill>
              <a:latin typeface="+mn-ea"/>
            </a:endParaRPr>
          </a:p>
          <a:p>
            <a:endParaRPr lang="en-US" altLang="ko-KR" sz="800" b="1" dirty="0" smtClean="0">
              <a:solidFill>
                <a:srgbClr val="3F4E65"/>
              </a:solidFill>
              <a:latin typeface="+mn-ea"/>
            </a:endParaRPr>
          </a:p>
          <a:p>
            <a:r>
              <a:rPr lang="en-US" altLang="ko-KR" b="1" dirty="0">
                <a:solidFill>
                  <a:srgbClr val="3F4E65"/>
                </a:solidFill>
                <a:latin typeface="+mn-ea"/>
              </a:rPr>
              <a:t>3</a:t>
            </a:r>
            <a:r>
              <a:rPr lang="en-US" altLang="ko-KR" b="1" dirty="0" smtClean="0">
                <a:solidFill>
                  <a:srgbClr val="3F4E65"/>
                </a:solidFill>
                <a:latin typeface="+mn-ea"/>
              </a:rPr>
              <a:t>. </a:t>
            </a:r>
            <a:r>
              <a:rPr lang="ko-KR" altLang="en-US" b="1" dirty="0">
                <a:solidFill>
                  <a:srgbClr val="3F4E65"/>
                </a:solidFill>
                <a:latin typeface="+mn-ea"/>
              </a:rPr>
              <a:t>물</a:t>
            </a:r>
            <a:r>
              <a:rPr lang="ko-KR" altLang="en-US" b="1" dirty="0" smtClean="0">
                <a:solidFill>
                  <a:srgbClr val="3F4E65"/>
                </a:solidFill>
                <a:latin typeface="+mn-ea"/>
              </a:rPr>
              <a:t>의 </a:t>
            </a:r>
            <a:r>
              <a:rPr lang="ko-KR" altLang="en-US" b="1" dirty="0" err="1" smtClean="0">
                <a:solidFill>
                  <a:srgbClr val="3F4E65"/>
                </a:solidFill>
                <a:latin typeface="+mn-ea"/>
              </a:rPr>
              <a:t>그리</a:t>
            </a:r>
            <a:r>
              <a:rPr lang="ko-KR" altLang="en-US" b="1" dirty="0" err="1">
                <a:solidFill>
                  <a:srgbClr val="3F4E65"/>
                </a:solidFill>
                <a:latin typeface="+mn-ea"/>
              </a:rPr>
              <a:t>드</a:t>
            </a:r>
            <a:r>
              <a:rPr lang="ko-KR" altLang="en-US" b="1" dirty="0" smtClean="0">
                <a:solidFill>
                  <a:srgbClr val="3F4E65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3F4E65"/>
                </a:solidFill>
                <a:latin typeface="+mn-ea"/>
              </a:rPr>
              <a:t>모션 </a:t>
            </a:r>
            <a:r>
              <a:rPr lang="ko-KR" altLang="en-US" b="1" dirty="0" smtClean="0">
                <a:solidFill>
                  <a:srgbClr val="3F4E65"/>
                </a:solidFill>
                <a:latin typeface="+mn-ea"/>
              </a:rPr>
              <a:t>설명</a:t>
            </a:r>
            <a:endParaRPr lang="en-US" altLang="ko-KR" sz="800" b="1" dirty="0">
              <a:solidFill>
                <a:srgbClr val="3F4E65"/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420706" y="2931790"/>
            <a:ext cx="3287198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86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71430" y="1131592"/>
            <a:ext cx="5436874" cy="2880318"/>
            <a:chOff x="2838500" y="2080579"/>
            <a:chExt cx="3843808" cy="1287143"/>
          </a:xfrm>
          <a:solidFill>
            <a:srgbClr val="687FA0"/>
          </a:solidFill>
        </p:grpSpPr>
        <p:sp>
          <p:nvSpPr>
            <p:cNvPr id="36" name="순서도: 판단 35"/>
            <p:cNvSpPr/>
            <p:nvPr/>
          </p:nvSpPr>
          <p:spPr>
            <a:xfrm>
              <a:off x="5084440" y="2179590"/>
              <a:ext cx="1597868" cy="1089121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순서도: 판단 36"/>
            <p:cNvSpPr/>
            <p:nvPr/>
          </p:nvSpPr>
          <p:spPr>
            <a:xfrm>
              <a:off x="2838500" y="2229096"/>
              <a:ext cx="1597868" cy="990110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순서도: 판단 37"/>
            <p:cNvSpPr/>
            <p:nvPr/>
          </p:nvSpPr>
          <p:spPr>
            <a:xfrm>
              <a:off x="3572272" y="2080579"/>
              <a:ext cx="2304256" cy="1287143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195736" y="1563638"/>
            <a:ext cx="4824536" cy="2016224"/>
            <a:chOff x="2686100" y="1943316"/>
            <a:chExt cx="3843808" cy="1256868"/>
          </a:xfrm>
        </p:grpSpPr>
        <p:sp>
          <p:nvSpPr>
            <p:cNvPr id="40" name="순서도: 판단 39"/>
            <p:cNvSpPr/>
            <p:nvPr/>
          </p:nvSpPr>
          <p:spPr>
            <a:xfrm>
              <a:off x="4932040" y="2139702"/>
              <a:ext cx="1597868" cy="86409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순서도: 판단 40"/>
            <p:cNvSpPr/>
            <p:nvPr/>
          </p:nvSpPr>
          <p:spPr>
            <a:xfrm>
              <a:off x="2686100" y="2139702"/>
              <a:ext cx="1597868" cy="86409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순서도: 판단 41"/>
            <p:cNvSpPr/>
            <p:nvPr/>
          </p:nvSpPr>
          <p:spPr>
            <a:xfrm>
              <a:off x="3419872" y="1943316"/>
              <a:ext cx="2304256" cy="1256868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/>
          <p:cNvSpPr txBox="1"/>
          <p:nvPr/>
        </p:nvSpPr>
        <p:spPr>
          <a:xfrm flipH="1">
            <a:off x="2483768" y="2310140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삐에로</a:t>
            </a:r>
            <a:r>
              <a:rPr lang="ko-KR" altLang="en-US" sz="2800" b="1" dirty="0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err="1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맵</a:t>
            </a:r>
            <a:r>
              <a:rPr lang="ko-KR" altLang="en-US" sz="2800" b="1" dirty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디자인</a:t>
            </a:r>
            <a:endParaRPr lang="ko-KR" altLang="en-US" sz="2800" b="1" dirty="0">
              <a:solidFill>
                <a:srgbClr val="3F4E65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988" y="2859782"/>
            <a:ext cx="9144000" cy="22837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0" y="2616138"/>
            <a:ext cx="9144000" cy="45966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0" y="0"/>
            <a:ext cx="9144000" cy="2859782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148608" y="1652414"/>
            <a:ext cx="3151584" cy="192744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987824" y="1500014"/>
            <a:ext cx="3168352" cy="1927448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문서 설명</a:t>
            </a:r>
            <a:endParaRPr lang="ko-KR" altLang="en-US" sz="2000" b="1" dirty="0">
              <a:solidFill>
                <a:schemeClr val="bg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550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/>
          <p:cNvSpPr/>
          <p:nvPr/>
        </p:nvSpPr>
        <p:spPr>
          <a:xfrm>
            <a:off x="2411758" y="1088296"/>
            <a:ext cx="4320482" cy="2419558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/>
          </a:p>
        </p:txBody>
      </p:sp>
      <p:pic>
        <p:nvPicPr>
          <p:cNvPr id="2" name="Picture 2" descr="C:\Users\S2-04\Desktop\삭제금지\00. 앨리스의 악몽 이미지 파일\02. 엘리스의 악몽 스테이지 맵 파일\엘리스의 악몽 각 스테이지 이미지 파일 (PNG)\05. 주샤와 스테이지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39" t="24122" r="23739" b="24122"/>
          <a:stretch/>
        </p:blipFill>
        <p:spPr bwMode="auto">
          <a:xfrm>
            <a:off x="2604796" y="1203795"/>
            <a:ext cx="3916174" cy="217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179512" y="555526"/>
            <a:ext cx="8640960" cy="0"/>
          </a:xfrm>
          <a:prstGeom prst="line">
            <a:avLst/>
          </a:prstGeom>
          <a:ln w="1651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7380" y="216972"/>
            <a:ext cx="72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2"/>
                </a:solidFill>
                <a:latin typeface="+mj-ea"/>
              </a:rPr>
              <a:t>문서 설명</a:t>
            </a:r>
            <a:endParaRPr lang="en-US" altLang="ko-KR" sz="1100" b="1" dirty="0">
              <a:solidFill>
                <a:schemeClr val="bg2"/>
              </a:solidFill>
              <a:latin typeface="+mj-ea"/>
            </a:endParaRPr>
          </a:p>
        </p:txBody>
      </p:sp>
      <p:sp>
        <p:nvSpPr>
          <p:cNvPr id="4" name="AutoShape 2" descr="즐거움의 결정체~ 짱공유!!!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1763610" y="3795886"/>
            <a:ext cx="5616780" cy="996756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해당 문서는 </a:t>
            </a:r>
            <a:r>
              <a:rPr lang="en-US" altLang="ko-KR" sz="1200" b="1" dirty="0" smtClean="0"/>
              <a:t>5</a:t>
            </a:r>
            <a:r>
              <a:rPr lang="ko-KR" altLang="en-US" sz="1200" b="1" dirty="0" smtClean="0"/>
              <a:t>스테이지 진행 중 물의 </a:t>
            </a:r>
            <a:r>
              <a:rPr lang="ko-KR" altLang="en-US" sz="1200" b="1" dirty="0" err="1" smtClean="0"/>
              <a:t>그리드가</a:t>
            </a:r>
            <a:r>
              <a:rPr lang="ko-KR" altLang="en-US" sz="1200" b="1" dirty="0" smtClean="0"/>
              <a:t> 취하는 모션에 대한 </a:t>
            </a:r>
            <a:r>
              <a:rPr lang="ko-KR" altLang="en-US" sz="1200" b="1" dirty="0" err="1" smtClean="0"/>
              <a:t>컨셉</a:t>
            </a:r>
            <a:r>
              <a:rPr lang="ko-KR" altLang="en-US" sz="1200" b="1" dirty="0" smtClean="0"/>
              <a:t> 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설정을 담은 문서이다</a:t>
            </a:r>
            <a:r>
              <a:rPr lang="en-US" altLang="ko-KR" sz="1200" b="1" dirty="0" smtClean="0"/>
              <a:t>.</a:t>
            </a:r>
            <a:endParaRPr lang="en-US" altLang="ko-KR" sz="1200" b="1" dirty="0"/>
          </a:p>
        </p:txBody>
      </p:sp>
      <p:pic>
        <p:nvPicPr>
          <p:cNvPr id="11" name="Picture 2" descr="C:\Users\S2-04\Desktop\삭제금지\00. 앨리스의 악몽 이미지 파일\04. 각 스테이지 보스 일러스트\전투 이미지\05. 주샤와(물)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7488" y="1192429"/>
            <a:ext cx="832775" cy="159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03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71430" y="1131592"/>
            <a:ext cx="5436874" cy="2880318"/>
            <a:chOff x="2838500" y="2080579"/>
            <a:chExt cx="3843808" cy="1287143"/>
          </a:xfrm>
          <a:solidFill>
            <a:srgbClr val="687FA0"/>
          </a:solidFill>
        </p:grpSpPr>
        <p:sp>
          <p:nvSpPr>
            <p:cNvPr id="36" name="순서도: 판단 35"/>
            <p:cNvSpPr/>
            <p:nvPr/>
          </p:nvSpPr>
          <p:spPr>
            <a:xfrm>
              <a:off x="5084440" y="2179590"/>
              <a:ext cx="1597868" cy="1089121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순서도: 판단 36"/>
            <p:cNvSpPr/>
            <p:nvPr/>
          </p:nvSpPr>
          <p:spPr>
            <a:xfrm>
              <a:off x="2838500" y="2229096"/>
              <a:ext cx="1597868" cy="990110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순서도: 판단 37"/>
            <p:cNvSpPr/>
            <p:nvPr/>
          </p:nvSpPr>
          <p:spPr>
            <a:xfrm>
              <a:off x="3572272" y="2080579"/>
              <a:ext cx="2304256" cy="1287143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195736" y="1563638"/>
            <a:ext cx="4824536" cy="2016224"/>
            <a:chOff x="2686100" y="1943316"/>
            <a:chExt cx="3843808" cy="1256868"/>
          </a:xfrm>
        </p:grpSpPr>
        <p:sp>
          <p:nvSpPr>
            <p:cNvPr id="40" name="순서도: 판단 39"/>
            <p:cNvSpPr/>
            <p:nvPr/>
          </p:nvSpPr>
          <p:spPr>
            <a:xfrm>
              <a:off x="4932040" y="2139702"/>
              <a:ext cx="1597868" cy="86409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순서도: 판단 40"/>
            <p:cNvSpPr/>
            <p:nvPr/>
          </p:nvSpPr>
          <p:spPr>
            <a:xfrm>
              <a:off x="2686100" y="2139702"/>
              <a:ext cx="1597868" cy="86409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순서도: 판단 41"/>
            <p:cNvSpPr/>
            <p:nvPr/>
          </p:nvSpPr>
          <p:spPr>
            <a:xfrm>
              <a:off x="3419872" y="1943316"/>
              <a:ext cx="2304256" cy="1256868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/>
          <p:cNvSpPr txBox="1"/>
          <p:nvPr/>
        </p:nvSpPr>
        <p:spPr>
          <a:xfrm flipH="1">
            <a:off x="2483768" y="2310140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삐에로</a:t>
            </a:r>
            <a:r>
              <a:rPr lang="ko-KR" altLang="en-US" sz="2800" b="1" dirty="0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err="1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맵</a:t>
            </a:r>
            <a:r>
              <a:rPr lang="ko-KR" altLang="en-US" sz="2800" b="1" dirty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디자인</a:t>
            </a:r>
            <a:endParaRPr lang="ko-KR" altLang="en-US" sz="2800" b="1" dirty="0">
              <a:solidFill>
                <a:srgbClr val="3F4E65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988" y="2859782"/>
            <a:ext cx="9144000" cy="22837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0" y="2616138"/>
            <a:ext cx="9144000" cy="45966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0" y="0"/>
            <a:ext cx="9144000" cy="2859782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148608" y="1652414"/>
            <a:ext cx="3151584" cy="192744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987824" y="1500014"/>
            <a:ext cx="3168352" cy="1927448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chemeClr val="bg2"/>
                </a:solidFill>
                <a:latin typeface="+mn-ea"/>
              </a:rPr>
              <a:t>보스 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설명</a:t>
            </a:r>
            <a:endParaRPr lang="ko-KR" altLang="en-US" sz="2000" b="1" dirty="0">
              <a:solidFill>
                <a:schemeClr val="bg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403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58432" y="891036"/>
            <a:ext cx="3306293" cy="3603064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815449"/>
              </p:ext>
            </p:extLst>
          </p:nvPr>
        </p:nvGraphicFramePr>
        <p:xfrm>
          <a:off x="5076056" y="882746"/>
          <a:ext cx="3384376" cy="1809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2304256"/>
              </a:tblGrid>
              <a:tr h="407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보스 이름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4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물의 </a:t>
                      </a:r>
                      <a:r>
                        <a:rPr lang="ko-KR" altLang="en-US" sz="800" b="1" kern="1200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그리드</a:t>
                      </a:r>
                      <a:endParaRPr lang="ko-KR" altLang="en-US" sz="8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6787"/>
                    </a:solidFill>
                  </a:tcPr>
                </a:tc>
              </a:tr>
              <a:tr h="498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보스 </a:t>
                      </a:r>
                      <a:r>
                        <a:rPr lang="ko-KR" altLang="en-US" sz="800" b="1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컨셉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4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동샘을</a:t>
                      </a:r>
                      <a:r>
                        <a:rPr lang="ko-KR" altLang="en-US" sz="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담당하는</a:t>
                      </a:r>
                      <a:r>
                        <a:rPr lang="ko-KR" altLang="en-US" sz="800" b="1" kern="120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물</a:t>
                      </a:r>
                      <a:r>
                        <a:rPr lang="ko-KR" altLang="en-US" sz="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속성의 </a:t>
                      </a:r>
                      <a:r>
                        <a:rPr lang="ko-KR" altLang="en-US" sz="800" b="1" kern="1200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그리드이며</a:t>
                      </a:r>
                      <a:r>
                        <a:rPr lang="en-US" altLang="ko-KR" sz="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algn="ctr" defTabSz="914400" rtl="0" eaLnBrk="1" latinLnBrk="1" hangingPunct="1"/>
                      <a:r>
                        <a:rPr lang="ko-KR" altLang="en-US" sz="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물속성의 공격을 한다</a:t>
                      </a:r>
                      <a:r>
                        <a:rPr lang="en-US" altLang="ko-KR" sz="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6787"/>
                    </a:solidFill>
                  </a:tcPr>
                </a:tc>
              </a:tr>
              <a:tr h="313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엘리스와의</a:t>
                      </a:r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관계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4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둘째 삼촌</a:t>
                      </a:r>
                      <a:endParaRPr lang="ko-KR" altLang="en-US" sz="8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6787"/>
                    </a:solidFill>
                  </a:tcPr>
                </a:tc>
              </a:tr>
              <a:tr h="301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스테이지 이름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4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후회해도 돌아오지 않는 순간</a:t>
                      </a:r>
                      <a:endParaRPr lang="ko-KR" altLang="en-US" sz="8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6787"/>
                    </a:solidFill>
                  </a:tcPr>
                </a:tc>
              </a:tr>
              <a:tr h="289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클리어</a:t>
                      </a:r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방식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4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약점 속성으로 공격</a:t>
                      </a:r>
                      <a:endParaRPr lang="ko-KR" altLang="en-US" sz="8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6787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446317" y="4615899"/>
            <a:ext cx="1869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2"/>
                </a:solidFill>
                <a:latin typeface="+mn-ea"/>
              </a:rPr>
              <a:t>(</a:t>
            </a:r>
            <a:r>
              <a:rPr lang="ko-KR" altLang="en-US" sz="1100" b="1" dirty="0" smtClean="0">
                <a:solidFill>
                  <a:schemeClr val="bg2"/>
                </a:solidFill>
                <a:latin typeface="+mn-ea"/>
              </a:rPr>
              <a:t>보</a:t>
            </a:r>
            <a:r>
              <a:rPr lang="ko-KR" altLang="en-US" sz="1100" b="1" dirty="0">
                <a:solidFill>
                  <a:schemeClr val="bg2"/>
                </a:solidFill>
                <a:latin typeface="+mn-ea"/>
              </a:rPr>
              <a:t>스</a:t>
            </a:r>
            <a:r>
              <a:rPr lang="ko-KR" altLang="en-US" sz="1100" b="1" dirty="0" smtClean="0">
                <a:solidFill>
                  <a:schemeClr val="bg2"/>
                </a:solidFill>
                <a:latin typeface="+mn-ea"/>
              </a:rPr>
              <a:t> 이미지</a:t>
            </a:r>
            <a:r>
              <a:rPr lang="en-US" altLang="ko-KR" sz="1100" b="1" dirty="0" smtClean="0">
                <a:solidFill>
                  <a:schemeClr val="bg2"/>
                </a:solidFill>
                <a:latin typeface="+mn-ea"/>
              </a:rPr>
              <a:t>)</a:t>
            </a:r>
            <a:endParaRPr lang="ko-KR" altLang="en-US" sz="1100" b="1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98852" y="2856140"/>
            <a:ext cx="2736304" cy="1636722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32066" y="4615899"/>
            <a:ext cx="1869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2"/>
                </a:solidFill>
                <a:latin typeface="+mn-ea"/>
              </a:rPr>
              <a:t>(5</a:t>
            </a:r>
            <a:r>
              <a:rPr lang="ko-KR" altLang="en-US" sz="1100" b="1" dirty="0" smtClean="0">
                <a:solidFill>
                  <a:schemeClr val="bg2"/>
                </a:solidFill>
                <a:latin typeface="+mn-ea"/>
              </a:rPr>
              <a:t>스테이지 </a:t>
            </a:r>
            <a:r>
              <a:rPr lang="ko-KR" altLang="en-US" sz="1100" b="1" dirty="0" err="1" smtClean="0">
                <a:solidFill>
                  <a:schemeClr val="bg2"/>
                </a:solidFill>
                <a:latin typeface="+mn-ea"/>
              </a:rPr>
              <a:t>맵</a:t>
            </a:r>
            <a:r>
              <a:rPr lang="ko-KR" altLang="en-US" sz="1100" b="1" dirty="0" smtClean="0">
                <a:solidFill>
                  <a:schemeClr val="bg2"/>
                </a:solidFill>
                <a:latin typeface="+mn-ea"/>
              </a:rPr>
              <a:t> 이미지</a:t>
            </a:r>
            <a:r>
              <a:rPr lang="en-US" altLang="ko-KR" sz="1100" b="1" dirty="0" smtClean="0">
                <a:solidFill>
                  <a:schemeClr val="bg2"/>
                </a:solidFill>
                <a:latin typeface="+mn-ea"/>
              </a:rPr>
              <a:t>)</a:t>
            </a:r>
            <a:endParaRPr lang="ko-KR" altLang="en-US" sz="1100" b="1" dirty="0">
              <a:solidFill>
                <a:schemeClr val="bg2"/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9512" y="555526"/>
            <a:ext cx="8640960" cy="0"/>
          </a:xfrm>
          <a:prstGeom prst="line">
            <a:avLst/>
          </a:prstGeom>
          <a:ln w="1651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7503" y="216972"/>
            <a:ext cx="4034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물의 </a:t>
            </a:r>
            <a:r>
              <a:rPr lang="ko-KR" altLang="en-US" sz="1600" b="1" dirty="0" err="1" smtClean="0">
                <a:solidFill>
                  <a:schemeClr val="bg2"/>
                </a:solidFill>
                <a:latin typeface="+mj-ea"/>
                <a:ea typeface="+mj-ea"/>
              </a:rPr>
              <a:t>그리드</a:t>
            </a:r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 보스 설명</a:t>
            </a:r>
            <a:r>
              <a:rPr lang="en-US" altLang="ko-KR" sz="1600" b="1" dirty="0" smtClean="0">
                <a:solidFill>
                  <a:schemeClr val="bg2"/>
                </a:solidFill>
                <a:latin typeface="+mj-ea"/>
                <a:ea typeface="+mj-ea"/>
              </a:rPr>
              <a:t>/</a:t>
            </a:r>
            <a:r>
              <a:rPr lang="ko-KR" altLang="en-US" sz="1100" b="1" dirty="0">
                <a:solidFill>
                  <a:schemeClr val="bg2"/>
                </a:solidFill>
                <a:latin typeface="+mj-ea"/>
                <a:ea typeface="+mj-ea"/>
              </a:rPr>
              <a:t>물</a:t>
            </a:r>
            <a:r>
              <a:rPr lang="ko-KR" altLang="en-US" sz="1100" b="1" dirty="0" smtClean="0">
                <a:solidFill>
                  <a:schemeClr val="bg2"/>
                </a:solidFill>
                <a:latin typeface="+mj-ea"/>
                <a:ea typeface="+mj-ea"/>
              </a:rPr>
              <a:t> 속성</a:t>
            </a:r>
            <a:endParaRPr lang="ko-KR" altLang="en-US" sz="11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12" name="Picture 2" descr="C:\Users\S2-04\Desktop\삭제금지\00. 앨리스의 악몽 이미지 파일\04. 각 스테이지 보스 일러스트\전투 이미지\05. 주샤와(물)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2442" y="892929"/>
            <a:ext cx="1881483" cy="360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S2-04\Desktop\삭제금지\00. 앨리스의 악몽 이미지 파일\02. 엘리스의 악몽 스테이지 맵 파일\엘리스의 악몽 각 스테이지 이미지 파일 (PNG)\05. 주샤와 스테이지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701" t="-6053" r="-3701" b="-6053"/>
          <a:stretch/>
        </p:blipFill>
        <p:spPr bwMode="auto">
          <a:xfrm>
            <a:off x="5346406" y="2840382"/>
            <a:ext cx="2841192" cy="166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83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71430" y="1131592"/>
            <a:ext cx="5436874" cy="2880318"/>
            <a:chOff x="2838500" y="2080579"/>
            <a:chExt cx="3843808" cy="1287143"/>
          </a:xfrm>
          <a:solidFill>
            <a:srgbClr val="687FA0"/>
          </a:solidFill>
        </p:grpSpPr>
        <p:sp>
          <p:nvSpPr>
            <p:cNvPr id="36" name="순서도: 판단 35"/>
            <p:cNvSpPr/>
            <p:nvPr/>
          </p:nvSpPr>
          <p:spPr>
            <a:xfrm>
              <a:off x="5084440" y="2179590"/>
              <a:ext cx="1597868" cy="1089121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순서도: 판단 36"/>
            <p:cNvSpPr/>
            <p:nvPr/>
          </p:nvSpPr>
          <p:spPr>
            <a:xfrm>
              <a:off x="2838500" y="2229096"/>
              <a:ext cx="1597868" cy="990110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순서도: 판단 37"/>
            <p:cNvSpPr/>
            <p:nvPr/>
          </p:nvSpPr>
          <p:spPr>
            <a:xfrm>
              <a:off x="3572272" y="2080579"/>
              <a:ext cx="2304256" cy="1287143"/>
            </a:xfrm>
            <a:prstGeom prst="flowChartDecis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195736" y="1563638"/>
            <a:ext cx="4824536" cy="2016224"/>
            <a:chOff x="2686100" y="1943316"/>
            <a:chExt cx="3843808" cy="1256868"/>
          </a:xfrm>
        </p:grpSpPr>
        <p:sp>
          <p:nvSpPr>
            <p:cNvPr id="40" name="순서도: 판단 39"/>
            <p:cNvSpPr/>
            <p:nvPr/>
          </p:nvSpPr>
          <p:spPr>
            <a:xfrm>
              <a:off x="4932040" y="2139702"/>
              <a:ext cx="1597868" cy="86409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순서도: 판단 40"/>
            <p:cNvSpPr/>
            <p:nvPr/>
          </p:nvSpPr>
          <p:spPr>
            <a:xfrm>
              <a:off x="2686100" y="2139702"/>
              <a:ext cx="1597868" cy="864096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순서도: 판단 41"/>
            <p:cNvSpPr/>
            <p:nvPr/>
          </p:nvSpPr>
          <p:spPr>
            <a:xfrm>
              <a:off x="3419872" y="1943316"/>
              <a:ext cx="2304256" cy="1256868"/>
            </a:xfrm>
            <a:prstGeom prst="flowChartDecisi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/>
          <p:cNvSpPr txBox="1"/>
          <p:nvPr/>
        </p:nvSpPr>
        <p:spPr>
          <a:xfrm flipH="1">
            <a:off x="2483768" y="2310140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삐에로</a:t>
            </a:r>
            <a:r>
              <a:rPr lang="ko-KR" altLang="en-US" sz="2800" b="1" dirty="0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err="1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맵</a:t>
            </a:r>
            <a:r>
              <a:rPr lang="ko-KR" altLang="en-US" sz="2800" b="1" dirty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1" dirty="0" smtClean="0">
                <a:solidFill>
                  <a:srgbClr val="3F4E65"/>
                </a:solidFill>
                <a:latin typeface="HY견고딕" pitchFamily="18" charset="-127"/>
                <a:ea typeface="HY견고딕" pitchFamily="18" charset="-127"/>
              </a:rPr>
              <a:t>디자인</a:t>
            </a:r>
            <a:endParaRPr lang="ko-KR" altLang="en-US" sz="2800" b="1" dirty="0">
              <a:solidFill>
                <a:srgbClr val="3F4E65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988" y="2859782"/>
            <a:ext cx="9144000" cy="22837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0" y="2616138"/>
            <a:ext cx="9144000" cy="45966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0" y="0"/>
            <a:ext cx="9144000" cy="2859782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148608" y="1652414"/>
            <a:ext cx="3151584" cy="1927448"/>
          </a:xfrm>
          <a:prstGeom prst="rect">
            <a:avLst/>
          </a:prstGeom>
          <a:solidFill>
            <a:srgbClr val="687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987824" y="1500014"/>
            <a:ext cx="3168352" cy="1927448"/>
          </a:xfrm>
          <a:prstGeom prst="rect">
            <a:avLst/>
          </a:prstGeom>
          <a:solidFill>
            <a:srgbClr val="3F4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불의 </a:t>
            </a:r>
            <a:r>
              <a:rPr lang="ko-KR" altLang="en-US" sz="2000" b="1" dirty="0" err="1" smtClean="0">
                <a:solidFill>
                  <a:schemeClr val="bg2"/>
                </a:solidFill>
                <a:latin typeface="+mn-ea"/>
              </a:rPr>
              <a:t>그리</a:t>
            </a:r>
            <a:r>
              <a:rPr lang="ko-KR" altLang="en-US" sz="2000" b="1" dirty="0" err="1">
                <a:solidFill>
                  <a:schemeClr val="bg2"/>
                </a:solidFill>
                <a:latin typeface="+mn-ea"/>
              </a:rPr>
              <a:t>드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 모션 설명</a:t>
            </a:r>
            <a:endParaRPr lang="en-US" altLang="ko-KR" sz="2000" b="1" dirty="0" smtClean="0">
              <a:solidFill>
                <a:schemeClr val="bg2"/>
              </a:solidFill>
              <a:latin typeface="+mn-ea"/>
            </a:endParaRPr>
          </a:p>
          <a:p>
            <a:pPr algn="ctr"/>
            <a:r>
              <a:rPr lang="en-US" altLang="ko-KR" sz="2000" b="1" dirty="0" smtClean="0">
                <a:solidFill>
                  <a:schemeClr val="bg2"/>
                </a:solidFill>
                <a:latin typeface="+mn-ea"/>
              </a:rPr>
              <a:t>-</a:t>
            </a:r>
            <a:r>
              <a:rPr lang="ko-KR" altLang="en-US" sz="2000" b="1" dirty="0" smtClean="0">
                <a:solidFill>
                  <a:schemeClr val="bg2"/>
                </a:solidFill>
                <a:latin typeface="+mn-ea"/>
              </a:rPr>
              <a:t>할퀴기 모션</a:t>
            </a:r>
            <a:r>
              <a:rPr lang="en-US" altLang="ko-KR" sz="2000" b="1" dirty="0" smtClean="0">
                <a:solidFill>
                  <a:schemeClr val="bg2"/>
                </a:solidFill>
                <a:latin typeface="+mn-ea"/>
              </a:rPr>
              <a:t>-</a:t>
            </a:r>
            <a:endParaRPr lang="ko-KR" altLang="en-US" sz="2000" b="1" dirty="0">
              <a:solidFill>
                <a:schemeClr val="bg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838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179512" y="555526"/>
            <a:ext cx="8640960" cy="0"/>
          </a:xfrm>
          <a:prstGeom prst="line">
            <a:avLst/>
          </a:prstGeom>
          <a:ln w="1651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7503" y="216972"/>
            <a:ext cx="4034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/>
                </a:solidFill>
                <a:latin typeface="+mj-ea"/>
                <a:ea typeface="+mj-ea"/>
              </a:rPr>
              <a:t>물</a:t>
            </a:r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의 </a:t>
            </a:r>
            <a:r>
              <a:rPr lang="ko-KR" altLang="en-US" sz="1600" b="1" dirty="0" err="1" smtClean="0">
                <a:solidFill>
                  <a:schemeClr val="bg2"/>
                </a:solidFill>
                <a:latin typeface="+mj-ea"/>
                <a:ea typeface="+mj-ea"/>
              </a:rPr>
              <a:t>그리드</a:t>
            </a:r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 모션 설명</a:t>
            </a:r>
            <a:r>
              <a:rPr lang="en-US" altLang="ko-KR" sz="1600" b="1" dirty="0" smtClean="0">
                <a:solidFill>
                  <a:schemeClr val="bg2"/>
                </a:solidFill>
                <a:latin typeface="+mj-ea"/>
                <a:ea typeface="+mj-ea"/>
              </a:rPr>
              <a:t>/</a:t>
            </a:r>
            <a:r>
              <a:rPr lang="ko-KR" altLang="en-US" sz="1100" b="1" dirty="0" smtClean="0">
                <a:solidFill>
                  <a:schemeClr val="bg2"/>
                </a:solidFill>
                <a:latin typeface="+mj-ea"/>
                <a:ea typeface="+mj-ea"/>
              </a:rPr>
              <a:t>할퀴기 모션</a:t>
            </a:r>
            <a:endParaRPr lang="ko-KR" altLang="en-US" sz="16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74402" y="843558"/>
            <a:ext cx="8208910" cy="3888432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/>
          </a:p>
        </p:txBody>
      </p:sp>
      <p:sp>
        <p:nvSpPr>
          <p:cNvPr id="30" name="오른쪽 화살표 29"/>
          <p:cNvSpPr/>
          <p:nvPr/>
        </p:nvSpPr>
        <p:spPr>
          <a:xfrm>
            <a:off x="4211296" y="2190273"/>
            <a:ext cx="288032" cy="504056"/>
          </a:xfrm>
          <a:prstGeom prst="rightArrow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/>
          <p:cNvSpPr/>
          <p:nvPr/>
        </p:nvSpPr>
        <p:spPr>
          <a:xfrm>
            <a:off x="5141365" y="3723878"/>
            <a:ext cx="2743004" cy="648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+mn-ea"/>
              </a:rPr>
              <a:t>02. </a:t>
            </a:r>
            <a:r>
              <a:rPr lang="ko-KR" altLang="en-US" sz="1050" b="1" dirty="0" smtClean="0">
                <a:latin typeface="+mn-ea"/>
              </a:rPr>
              <a:t>양 팔을 들어올린다</a:t>
            </a:r>
            <a:r>
              <a:rPr lang="en-US" altLang="ko-KR" sz="1050" b="1" dirty="0" smtClean="0">
                <a:latin typeface="+mn-ea"/>
              </a:rPr>
              <a:t>.</a:t>
            </a:r>
            <a:endParaRPr lang="en-US" altLang="ko-KR" sz="1050" b="1" dirty="0" smtClean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04726" y="3723878"/>
            <a:ext cx="2758498" cy="648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</a:rPr>
              <a:t>01. </a:t>
            </a:r>
            <a:r>
              <a:rPr lang="ko-KR" altLang="en-US" sz="1050" b="1" dirty="0" err="1" smtClean="0">
                <a:latin typeface="+mn-ea"/>
              </a:rPr>
              <a:t>그리</a:t>
            </a:r>
            <a:r>
              <a:rPr lang="ko-KR" altLang="en-US" sz="1050" b="1" dirty="0" err="1">
                <a:latin typeface="+mn-ea"/>
              </a:rPr>
              <a:t>드</a:t>
            </a:r>
            <a:r>
              <a:rPr lang="ko-KR" altLang="en-US" sz="1050" b="1" dirty="0" err="1" smtClean="0">
                <a:latin typeface="+mn-ea"/>
              </a:rPr>
              <a:t>는</a:t>
            </a:r>
            <a:r>
              <a:rPr lang="ko-KR" altLang="en-US" sz="1050" b="1" dirty="0" smtClean="0">
                <a:latin typeface="+mn-ea"/>
              </a:rPr>
              <a:t> 대기자세로 있는다</a:t>
            </a:r>
            <a:r>
              <a:rPr lang="en-US" altLang="ko-KR" sz="1050" b="1" dirty="0" smtClean="0">
                <a:latin typeface="+mn-ea"/>
              </a:rPr>
              <a:t>.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67872" y="4784253"/>
            <a:ext cx="82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</a:rPr>
              <a:t>1/2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S2-04\Desktop\삭제금지\08. 엘리스의 악몽 각 보스 스킬 컨셉 설정\애니메이션 이미지 파일\05-1. 불의 주샤와 모션\01. 불의 주샤와 화염방사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05" t="11459" r="73467" b="50000"/>
          <a:stretch/>
        </p:blipFill>
        <p:spPr bwMode="auto">
          <a:xfrm>
            <a:off x="1306750" y="1275035"/>
            <a:ext cx="1754448" cy="208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8172400" y="2190273"/>
            <a:ext cx="288032" cy="504056"/>
          </a:xfrm>
          <a:prstGeom prst="rightArrow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pic>
        <p:nvPicPr>
          <p:cNvPr id="2" name="Picture 2" descr="C:\Users\S2-04\Desktop\삭제금지\08. 엘리스의 악몽 각 보스 스킬 컨셉 설정\05. 그리드 스킬 컨셉\그리드 스킬 컨셉 이미지 파일\01. 불의 그리드 스킬 모션 이미지\패턴_ No.4 할퀴기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72" t="10625" r="71444" b="50289"/>
          <a:stretch/>
        </p:blipFill>
        <p:spPr bwMode="auto">
          <a:xfrm>
            <a:off x="5635641" y="1275035"/>
            <a:ext cx="1754449" cy="208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4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179512" y="555526"/>
            <a:ext cx="8640960" cy="0"/>
          </a:xfrm>
          <a:prstGeom prst="line">
            <a:avLst/>
          </a:prstGeom>
          <a:ln w="1651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74402" y="843558"/>
            <a:ext cx="8208910" cy="3888432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/>
          </a:p>
        </p:txBody>
      </p:sp>
      <p:sp>
        <p:nvSpPr>
          <p:cNvPr id="12" name="오른쪽 화살표 11"/>
          <p:cNvSpPr/>
          <p:nvPr/>
        </p:nvSpPr>
        <p:spPr>
          <a:xfrm>
            <a:off x="1475656" y="2190273"/>
            <a:ext cx="288032" cy="504056"/>
          </a:xfrm>
          <a:prstGeom prst="rightArrow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3" name="TextBox 12"/>
          <p:cNvSpPr txBox="1"/>
          <p:nvPr/>
        </p:nvSpPr>
        <p:spPr>
          <a:xfrm>
            <a:off x="8267872" y="4784253"/>
            <a:ext cx="82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</a:rPr>
              <a:t>2/2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87824" y="3795886"/>
            <a:ext cx="3168352" cy="648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+mn-ea"/>
              </a:rPr>
              <a:t>03. </a:t>
            </a:r>
            <a:r>
              <a:rPr lang="ko-KR" altLang="en-US" sz="1050" b="1" dirty="0" err="1" smtClean="0">
                <a:latin typeface="+mn-ea"/>
              </a:rPr>
              <a:t>그리드가</a:t>
            </a:r>
            <a:r>
              <a:rPr lang="ko-KR" altLang="en-US" sz="1050" b="1" dirty="0" smtClean="0">
                <a:latin typeface="+mn-ea"/>
              </a:rPr>
              <a:t> </a:t>
            </a:r>
            <a:r>
              <a:rPr lang="ko-KR" altLang="en-US" sz="1050" b="1" dirty="0" smtClean="0">
                <a:latin typeface="+mn-ea"/>
              </a:rPr>
              <a:t>들어올린 팔을 빠르게 내리면서</a:t>
            </a:r>
            <a:endParaRPr lang="en-US" altLang="ko-KR" sz="1050" b="1" dirty="0" smtClean="0">
              <a:latin typeface="+mn-ea"/>
            </a:endParaRPr>
          </a:p>
          <a:p>
            <a:pPr algn="ctr"/>
            <a:r>
              <a:rPr lang="ko-KR" altLang="en-US" sz="1050" b="1" dirty="0" smtClean="0">
                <a:latin typeface="+mn-ea"/>
              </a:rPr>
              <a:t>손톱으로 적을 할퀸다</a:t>
            </a:r>
            <a:r>
              <a:rPr lang="en-US" altLang="ko-KR" sz="1050" b="1" dirty="0" smtClean="0">
                <a:latin typeface="+mn-ea"/>
              </a:rPr>
              <a:t>.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9" name="Picture 2" descr="C:\Users\S2-04\Desktop\삭제금지\08. 엘리스의 악몽 각 보스 스킬 컨셉 설정\05. 그리드 스킬 컨셉\그리드 스킬 컨셉 이미지 파일\01. 불의 그리드 스킬 모션 이미지\패턴_ No.4 할퀴기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516" t="10914" r="14100" b="50000"/>
          <a:stretch/>
        </p:blipFill>
        <p:spPr bwMode="auto">
          <a:xfrm>
            <a:off x="3694775" y="1275035"/>
            <a:ext cx="1754449" cy="208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7503" y="216972"/>
            <a:ext cx="4034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/>
                </a:solidFill>
                <a:latin typeface="+mj-ea"/>
                <a:ea typeface="+mj-ea"/>
              </a:rPr>
              <a:t>물</a:t>
            </a:r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의 </a:t>
            </a:r>
            <a:r>
              <a:rPr lang="ko-KR" altLang="en-US" sz="1600" b="1" dirty="0" err="1" smtClean="0">
                <a:solidFill>
                  <a:schemeClr val="bg2"/>
                </a:solidFill>
                <a:latin typeface="+mj-ea"/>
                <a:ea typeface="+mj-ea"/>
              </a:rPr>
              <a:t>그리드</a:t>
            </a:r>
            <a:r>
              <a:rPr lang="ko-KR" altLang="en-US" sz="1600" b="1" dirty="0" smtClean="0">
                <a:solidFill>
                  <a:schemeClr val="bg2"/>
                </a:solidFill>
                <a:latin typeface="+mj-ea"/>
                <a:ea typeface="+mj-ea"/>
              </a:rPr>
              <a:t> 모션 설명</a:t>
            </a:r>
            <a:r>
              <a:rPr lang="en-US" altLang="ko-KR" sz="1600" b="1" dirty="0" smtClean="0">
                <a:solidFill>
                  <a:schemeClr val="bg2"/>
                </a:solidFill>
                <a:latin typeface="+mj-ea"/>
                <a:ea typeface="+mj-ea"/>
              </a:rPr>
              <a:t>/</a:t>
            </a:r>
            <a:r>
              <a:rPr lang="ko-KR" altLang="en-US" sz="1100" b="1" dirty="0" smtClean="0">
                <a:solidFill>
                  <a:schemeClr val="bg2"/>
                </a:solidFill>
                <a:latin typeface="+mj-ea"/>
                <a:ea typeface="+mj-ea"/>
              </a:rPr>
              <a:t>할퀴기 모션</a:t>
            </a:r>
            <a:endParaRPr lang="ko-KR" altLang="en-US" sz="16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6977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268</Words>
  <Application>Microsoft Office PowerPoint</Application>
  <PresentationFormat>화면 슬라이드 쇼(16:9)</PresentationFormat>
  <Paragraphs>68</Paragraphs>
  <Slides>16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S2-04</cp:lastModifiedBy>
  <cp:revision>99</cp:revision>
  <dcterms:created xsi:type="dcterms:W3CDTF">2006-10-05T04:04:58Z</dcterms:created>
  <dcterms:modified xsi:type="dcterms:W3CDTF">2020-08-26T08:03:00Z</dcterms:modified>
</cp:coreProperties>
</file>